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1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5" r:id="rId7"/>
    <p:sldId id="274" r:id="rId8"/>
    <p:sldId id="275" r:id="rId9"/>
    <p:sldId id="276" r:id="rId10"/>
    <p:sldId id="277" r:id="rId11"/>
    <p:sldId id="284" r:id="rId12"/>
    <p:sldId id="285" r:id="rId13"/>
    <p:sldId id="271" r:id="rId14"/>
    <p:sldId id="278" r:id="rId15"/>
    <p:sldId id="279" r:id="rId16"/>
    <p:sldId id="280" r:id="rId17"/>
    <p:sldId id="281" r:id="rId18"/>
    <p:sldId id="283" r:id="rId19"/>
    <p:sldId id="282" r:id="rId20"/>
    <p:sldId id="267" r:id="rId21"/>
    <p:sldId id="273" r:id="rId22"/>
    <p:sldId id="269" r:id="rId23"/>
  </p:sldIdLst>
  <p:sldSz cx="12192000" cy="6858000"/>
  <p:notesSz cx="6858000" cy="9144000"/>
  <p:embeddedFontLst>
    <p:embeddedFont>
      <p:font typeface="Montserrat" panose="020B0604020202020204" charset="0"/>
      <p:regular r:id="rId25"/>
      <p:bold r:id="rId26"/>
      <p:italic r:id="rId27"/>
      <p:bold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Garamond" panose="02020404030301010803" pitchFamily="18" charset="0"/>
      <p:regular r:id="rId33"/>
      <p:bold r:id="rId34"/>
      <p:italic r:id="rId35"/>
    </p:embeddedFont>
    <p:embeddedFont>
      <p:font typeface="Montserrat ExtraBold" panose="020B0604020202020204" charset="0"/>
      <p:bold r:id="rId36"/>
      <p:boldItalic r:id="rId37"/>
    </p:embeddedFont>
    <p:embeddedFont>
      <p:font typeface="Montserrat Medium" panose="020B0604020202020204" charset="0"/>
      <p:regular r:id="rId38"/>
      <p:bold r:id="rId39"/>
      <p:italic r:id="rId40"/>
      <p:boldItalic r:id="rId41"/>
    </p:embeddedFont>
    <p:embeddedFont>
      <p:font typeface="Montserrat Black" panose="020B0604020202020204" charset="0"/>
      <p:bold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4" roundtripDataSignature="AMtx7mgOMEprGSeSrGFtLjYVn/0cz7NW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CB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fif>
</file>

<file path=ppt/media/image3.png>
</file>

<file path=ppt/media/image4.png>
</file>

<file path=ppt/media/image5.jf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786561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1bb26f517d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4" name="Google Shape;154;g11bb26f517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032089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9" name="Google Shape;24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33670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bac9ab7f9_1_6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4" name="Google Shape;164;g11bac9ab7f9_1_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5198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1" name="Google Shape;17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6078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cca9f35dc4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7" name="Google Shape;177;g2cca9f35dc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18196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cca9f35dc4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3" name="Google Shape;183;g2cca9f35dc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5162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ccb1940624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2" name="Google Shape;222;g2ccb194062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918170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ccb1940624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22" name="Google Shape;222;g2ccb194062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364255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ccb1940624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2ccb194062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810587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ccb1940624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3" name="Google Shape;243;g2ccb194062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86086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7/30/2024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93058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88689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478644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24303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88249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159095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09988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73439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0726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4"/>
          <p:cNvSpPr txBox="1">
            <a:spLocks noGrp="1"/>
          </p:cNvSpPr>
          <p:nvPr>
            <p:ph type="ctrTitle"/>
          </p:nvPr>
        </p:nvSpPr>
        <p:spPr>
          <a:xfrm>
            <a:off x="1697669" y="3351966"/>
            <a:ext cx="72000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Montserrat ExtraBold"/>
              <a:buNone/>
              <a:defRPr sz="4000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4"/>
          <p:cNvSpPr txBox="1">
            <a:spLocks noGrp="1"/>
          </p:cNvSpPr>
          <p:nvPr>
            <p:ph type="subTitle" idx="1"/>
          </p:nvPr>
        </p:nvSpPr>
        <p:spPr>
          <a:xfrm>
            <a:off x="1697669" y="4071966"/>
            <a:ext cx="5041797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2800"/>
              <a:buNone/>
              <a:defRPr>
                <a:solidFill>
                  <a:srgbClr val="AEABAB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4"/>
          <p:cNvSpPr txBox="1">
            <a:spLocks noGrp="1"/>
          </p:cNvSpPr>
          <p:nvPr>
            <p:ph type="body" idx="2"/>
          </p:nvPr>
        </p:nvSpPr>
        <p:spPr>
          <a:xfrm>
            <a:off x="1562203" y="1974293"/>
            <a:ext cx="2978527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0000"/>
              </a:buClr>
              <a:buSzPts val="9600"/>
              <a:buNone/>
              <a:defRPr sz="9600" b="0">
                <a:solidFill>
                  <a:srgbClr val="C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64106354"/>
      </p:ext>
    </p:extLst>
  </p:cSld>
  <p:clrMapOvr>
    <a:masterClrMapping/>
  </p:clrMapOvr>
  <p:transition spd="slow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ection Header">
  <p:cSld name="1_Section 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2"/>
          <p:cNvSpPr txBox="1">
            <a:spLocks noGrp="1"/>
          </p:cNvSpPr>
          <p:nvPr>
            <p:ph type="title"/>
          </p:nvPr>
        </p:nvSpPr>
        <p:spPr>
          <a:xfrm rot="5400000">
            <a:off x="-1225840" y="1040275"/>
            <a:ext cx="4164099" cy="1845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6000"/>
              <a:buFont typeface="Montserrat Black"/>
              <a:buNone/>
              <a:defRPr sz="6000" b="1">
                <a:solidFill>
                  <a:srgbClr val="C00000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32"/>
          <p:cNvSpPr txBox="1">
            <a:spLocks noGrp="1"/>
          </p:cNvSpPr>
          <p:nvPr>
            <p:ph type="body" idx="1"/>
          </p:nvPr>
        </p:nvSpPr>
        <p:spPr>
          <a:xfrm>
            <a:off x="2394064" y="2759840"/>
            <a:ext cx="1122220" cy="113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E2727"/>
              </a:buClr>
              <a:buSzPts val="6000"/>
              <a:buFont typeface="Montserrat"/>
              <a:buNone/>
              <a:defRPr sz="6000" b="1">
                <a:solidFill>
                  <a:srgbClr val="BE2727"/>
                </a:solidFill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32"/>
          <p:cNvSpPr txBox="1">
            <a:spLocks noGrp="1"/>
          </p:cNvSpPr>
          <p:nvPr>
            <p:ph type="body" idx="2"/>
          </p:nvPr>
        </p:nvSpPr>
        <p:spPr>
          <a:xfrm>
            <a:off x="3516284" y="2888427"/>
            <a:ext cx="2733675" cy="540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E2727"/>
              </a:buClr>
              <a:buSzPts val="2000"/>
              <a:buFont typeface="Montserrat"/>
              <a:buNone/>
              <a:defRPr sz="2000" b="1">
                <a:solidFill>
                  <a:srgbClr val="BE2727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32"/>
          <p:cNvSpPr txBox="1">
            <a:spLocks noGrp="1"/>
          </p:cNvSpPr>
          <p:nvPr>
            <p:ph type="body" idx="3"/>
          </p:nvPr>
        </p:nvSpPr>
        <p:spPr>
          <a:xfrm>
            <a:off x="2310942" y="4349625"/>
            <a:ext cx="1205342" cy="113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E2727"/>
              </a:buClr>
              <a:buSzPts val="6000"/>
              <a:buFont typeface="Montserrat"/>
              <a:buNone/>
              <a:defRPr sz="6000" b="1">
                <a:solidFill>
                  <a:srgbClr val="BE2727"/>
                </a:solidFill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32"/>
          <p:cNvSpPr txBox="1">
            <a:spLocks noGrp="1"/>
          </p:cNvSpPr>
          <p:nvPr>
            <p:ph type="body" idx="4"/>
          </p:nvPr>
        </p:nvSpPr>
        <p:spPr>
          <a:xfrm>
            <a:off x="3516284" y="4478213"/>
            <a:ext cx="2733675" cy="557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E2727"/>
              </a:buClr>
              <a:buSzPts val="2000"/>
              <a:buFont typeface="Montserrat"/>
              <a:buNone/>
              <a:defRPr sz="2000" b="1">
                <a:solidFill>
                  <a:srgbClr val="BE2727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32"/>
          <p:cNvSpPr txBox="1">
            <a:spLocks noGrp="1"/>
          </p:cNvSpPr>
          <p:nvPr>
            <p:ph type="body" idx="5"/>
          </p:nvPr>
        </p:nvSpPr>
        <p:spPr>
          <a:xfrm>
            <a:off x="7245926" y="2759840"/>
            <a:ext cx="1202576" cy="113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E2727"/>
              </a:buClr>
              <a:buSzPts val="6000"/>
              <a:buFont typeface="Montserrat"/>
              <a:buNone/>
              <a:defRPr sz="6000" b="1">
                <a:solidFill>
                  <a:srgbClr val="BE2727"/>
                </a:solidFill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32"/>
          <p:cNvSpPr txBox="1">
            <a:spLocks noGrp="1"/>
          </p:cNvSpPr>
          <p:nvPr>
            <p:ph type="body" idx="6"/>
          </p:nvPr>
        </p:nvSpPr>
        <p:spPr>
          <a:xfrm>
            <a:off x="8448502" y="2888427"/>
            <a:ext cx="2733675" cy="557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E2727"/>
              </a:buClr>
              <a:buSzPts val="2000"/>
              <a:buFont typeface="Montserrat"/>
              <a:buNone/>
              <a:defRPr sz="2000" b="1">
                <a:solidFill>
                  <a:srgbClr val="BE2727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32"/>
          <p:cNvSpPr txBox="1">
            <a:spLocks noGrp="1"/>
          </p:cNvSpPr>
          <p:nvPr>
            <p:ph type="body" idx="7"/>
          </p:nvPr>
        </p:nvSpPr>
        <p:spPr>
          <a:xfrm>
            <a:off x="7245926" y="4349625"/>
            <a:ext cx="1202576" cy="113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E2727"/>
              </a:buClr>
              <a:buSzPts val="6000"/>
              <a:buFont typeface="Montserrat"/>
              <a:buNone/>
              <a:defRPr sz="6000" b="1">
                <a:solidFill>
                  <a:srgbClr val="BE2727"/>
                </a:solidFill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E2727"/>
              </a:buClr>
              <a:buSzPts val="4000"/>
              <a:buChar char="•"/>
              <a:defRPr sz="4000" b="1">
                <a:solidFill>
                  <a:srgbClr val="BE2727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32"/>
          <p:cNvSpPr txBox="1">
            <a:spLocks noGrp="1"/>
          </p:cNvSpPr>
          <p:nvPr>
            <p:ph type="body" idx="8"/>
          </p:nvPr>
        </p:nvSpPr>
        <p:spPr>
          <a:xfrm>
            <a:off x="8448502" y="4478213"/>
            <a:ext cx="2733675" cy="557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E2727"/>
              </a:buClr>
              <a:buSzPts val="2000"/>
              <a:buFont typeface="Montserrat"/>
              <a:buNone/>
              <a:defRPr sz="2000" b="1">
                <a:solidFill>
                  <a:srgbClr val="BE2727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32"/>
          <p:cNvSpPr txBox="1">
            <a:spLocks noGrp="1"/>
          </p:cNvSpPr>
          <p:nvPr>
            <p:ph type="body" idx="9"/>
          </p:nvPr>
        </p:nvSpPr>
        <p:spPr>
          <a:xfrm>
            <a:off x="3516283" y="3284445"/>
            <a:ext cx="2733675" cy="540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1400"/>
              <a:buFont typeface="Montserrat"/>
              <a:buNone/>
              <a:defRPr sz="1400">
                <a:solidFill>
                  <a:srgbClr val="171616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2"/>
          <p:cNvSpPr txBox="1">
            <a:spLocks noGrp="1"/>
          </p:cNvSpPr>
          <p:nvPr>
            <p:ph type="body" idx="13"/>
          </p:nvPr>
        </p:nvSpPr>
        <p:spPr>
          <a:xfrm>
            <a:off x="3516283" y="4874231"/>
            <a:ext cx="2733675" cy="540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1400"/>
              <a:buFont typeface="Montserrat"/>
              <a:buNone/>
              <a:defRPr sz="1400">
                <a:solidFill>
                  <a:srgbClr val="171616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2"/>
          <p:cNvSpPr txBox="1">
            <a:spLocks noGrp="1"/>
          </p:cNvSpPr>
          <p:nvPr>
            <p:ph type="body" idx="14"/>
          </p:nvPr>
        </p:nvSpPr>
        <p:spPr>
          <a:xfrm>
            <a:off x="8448501" y="3284444"/>
            <a:ext cx="2733675" cy="540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1400"/>
              <a:buFont typeface="Montserrat"/>
              <a:buNone/>
              <a:defRPr sz="1400">
                <a:solidFill>
                  <a:srgbClr val="171616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body" idx="15"/>
          </p:nvPr>
        </p:nvSpPr>
        <p:spPr>
          <a:xfrm>
            <a:off x="8448500" y="4893727"/>
            <a:ext cx="2733675" cy="540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1400"/>
              <a:buFont typeface="Montserrat"/>
              <a:buNone/>
              <a:defRPr sz="1400">
                <a:solidFill>
                  <a:srgbClr val="171616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1687382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7/30/2024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96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1_Title and Conte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5"/>
          <p:cNvSpPr txBox="1">
            <a:spLocks noGrp="1"/>
          </p:cNvSpPr>
          <p:nvPr>
            <p:ph type="title"/>
          </p:nvPr>
        </p:nvSpPr>
        <p:spPr>
          <a:xfrm>
            <a:off x="838200" y="509145"/>
            <a:ext cx="8463742" cy="945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E2727"/>
              </a:buClr>
              <a:buSzPts val="2800"/>
              <a:buFont typeface="Montserrat ExtraBold"/>
              <a:buNone/>
              <a:defRPr sz="2800" b="1">
                <a:solidFill>
                  <a:srgbClr val="BE272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5"/>
          <p:cNvSpPr txBox="1">
            <a:spLocks noGrp="1"/>
          </p:cNvSpPr>
          <p:nvPr>
            <p:ph type="sldNum" idx="12"/>
          </p:nvPr>
        </p:nvSpPr>
        <p:spPr>
          <a:xfrm>
            <a:off x="11546379" y="6356350"/>
            <a:ext cx="45581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" name="Google Shape;45;p45"/>
          <p:cNvSpPr txBox="1">
            <a:spLocks noGrp="1"/>
          </p:cNvSpPr>
          <p:nvPr>
            <p:ph type="body" idx="1"/>
          </p:nvPr>
        </p:nvSpPr>
        <p:spPr>
          <a:xfrm>
            <a:off x="838200" y="1680599"/>
            <a:ext cx="10641676" cy="5040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116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0000"/>
              </a:buClr>
              <a:buSzPts val="2560"/>
              <a:buFont typeface="Arial"/>
              <a:buChar char="•"/>
              <a:defRPr sz="1600"/>
            </a:lvl1pPr>
            <a:lvl2pPr marL="914400" lvl="1" indent="-31089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Pts val="1296"/>
              <a:buFont typeface="Courier New"/>
              <a:buChar char="o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C00000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9274759"/>
      </p:ext>
    </p:extLst>
  </p:cSld>
  <p:clrMapOvr>
    <a:masterClrMapping/>
  </p:clrMapOvr>
  <p:transition spd="slow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0"/>
          <p:cNvSpPr txBox="1">
            <a:spLocks noGrp="1"/>
          </p:cNvSpPr>
          <p:nvPr>
            <p:ph type="ctrTitle"/>
          </p:nvPr>
        </p:nvSpPr>
        <p:spPr>
          <a:xfrm>
            <a:off x="279991" y="3969209"/>
            <a:ext cx="9144000" cy="1464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Black"/>
              <a:buNone/>
              <a:defRPr sz="3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0"/>
          <p:cNvSpPr txBox="1">
            <a:spLocks noGrp="1"/>
          </p:cNvSpPr>
          <p:nvPr>
            <p:ph type="subTitle" idx="1"/>
          </p:nvPr>
        </p:nvSpPr>
        <p:spPr>
          <a:xfrm>
            <a:off x="279991" y="5433627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9212675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209998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7640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874245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7737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7/30/2024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8658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95090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3469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56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  <p:sldLayoutId id="2147483729" r:id="rId18"/>
    <p:sldLayoutId id="2147483730" r:id="rId19"/>
    <p:sldLayoutId id="2147483731" r:id="rId20"/>
    <p:sldLayoutId id="2147483732" r:id="rId21"/>
  </p:sldLayoutIdLst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jf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f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awesom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1bb26f517d_0_1"/>
          <p:cNvSpPr txBox="1">
            <a:spLocks noGrp="1"/>
          </p:cNvSpPr>
          <p:nvPr>
            <p:ph type="ctrTitle"/>
          </p:nvPr>
        </p:nvSpPr>
        <p:spPr>
          <a:xfrm>
            <a:off x="1706258" y="1550618"/>
            <a:ext cx="8538000" cy="133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Montserrat ExtraBold"/>
              <a:buNone/>
            </a:pPr>
            <a:r>
              <a:rPr lang="en-US" sz="3000" dirty="0"/>
              <a:t>WEBSITE </a:t>
            </a:r>
            <a:r>
              <a:rPr lang="en-US" sz="3000" dirty="0" smtClean="0"/>
              <a:t>BÁN QUẦN ÁO CAO CẤP DÀNH CHO NAM</a:t>
            </a:r>
            <a:endParaRPr sz="3000" dirty="0"/>
          </a:p>
        </p:txBody>
      </p:sp>
      <p:sp>
        <p:nvSpPr>
          <p:cNvPr id="157" name="Google Shape;157;g11bb26f517d_0_1"/>
          <p:cNvSpPr txBox="1">
            <a:spLocks noGrp="1"/>
          </p:cNvSpPr>
          <p:nvPr>
            <p:ph type="subTitle" idx="1"/>
          </p:nvPr>
        </p:nvSpPr>
        <p:spPr>
          <a:xfrm>
            <a:off x="1706258" y="3158511"/>
            <a:ext cx="5041800" cy="487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r>
              <a:rPr lang="en-US" sz="18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NGƯỜI THỰC HIỆN:</a:t>
            </a:r>
            <a:endParaRPr sz="18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endParaRPr sz="1800" b="1" dirty="0">
              <a:solidFill>
                <a:srgbClr val="59595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endParaRPr sz="1800" b="1" dirty="0">
              <a:solidFill>
                <a:srgbClr val="59595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" name="Google Shape;158;g11bb26f517d_0_1"/>
          <p:cNvSpPr txBox="1">
            <a:spLocks noGrp="1"/>
          </p:cNvSpPr>
          <p:nvPr>
            <p:ph type="body" idx="2"/>
          </p:nvPr>
        </p:nvSpPr>
        <p:spPr>
          <a:xfrm>
            <a:off x="1706258" y="715011"/>
            <a:ext cx="8154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9600"/>
              <a:buNone/>
            </a:pPr>
            <a:r>
              <a:rPr lang="en-US" sz="4000" dirty="0"/>
              <a:t>BẢO VỆ PRJ </a:t>
            </a:r>
            <a:endParaRPr sz="4000" dirty="0"/>
          </a:p>
        </p:txBody>
      </p:sp>
      <p:sp>
        <p:nvSpPr>
          <p:cNvPr id="160" name="Google Shape;160;g11bb26f517d_0_1"/>
          <p:cNvSpPr txBox="1">
            <a:spLocks noGrp="1"/>
          </p:cNvSpPr>
          <p:nvPr>
            <p:ph type="subTitle" idx="4294967295"/>
          </p:nvPr>
        </p:nvSpPr>
        <p:spPr>
          <a:xfrm>
            <a:off x="8320189" y="3165745"/>
            <a:ext cx="308133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r>
              <a:rPr lang="en-US" sz="18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MENTOR:</a:t>
            </a:r>
            <a:endParaRPr sz="18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endParaRPr sz="1800" b="1" dirty="0">
              <a:solidFill>
                <a:srgbClr val="59595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</a:pPr>
            <a:endParaRPr sz="1800" b="1" dirty="0">
              <a:solidFill>
                <a:srgbClr val="59595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g11bb26f517d_0_1"/>
          <p:cNvSpPr txBox="1"/>
          <p:nvPr/>
        </p:nvSpPr>
        <p:spPr>
          <a:xfrm>
            <a:off x="1139174" y="3489001"/>
            <a:ext cx="4263300" cy="2465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NGUYỄN CÔNG HƯỞNG</a:t>
            </a:r>
            <a:endParaRPr lang="en-US" sz="24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g11bb26f517d_0_1"/>
          <p:cNvSpPr txBox="1"/>
          <p:nvPr/>
        </p:nvSpPr>
        <p:spPr>
          <a:xfrm>
            <a:off x="7512664" y="3489001"/>
            <a:ext cx="4263300" cy="18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TRẦN MINH CƯỜNG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HÀ HỮU LONG</a:t>
            </a:r>
            <a:endParaRPr sz="24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766" y="4523232"/>
            <a:ext cx="1905000" cy="1800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/>
      <p:bldP spid="157" grpId="0" build="p"/>
      <p:bldP spid="158" grpId="0" build="p"/>
      <p:bldP spid="160" grpId="0" build="p"/>
      <p:bldP spid="159" grpId="0"/>
      <p:bldP spid="16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06" y="929961"/>
            <a:ext cx="11102366" cy="505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850585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95" y="870204"/>
            <a:ext cx="10963835" cy="507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20916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76" y="947236"/>
            <a:ext cx="11017624" cy="505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689720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ccb1940624_0_6"/>
          <p:cNvSpPr txBox="1">
            <a:spLocks noGrp="1"/>
          </p:cNvSpPr>
          <p:nvPr>
            <p:ph type="title"/>
          </p:nvPr>
        </p:nvSpPr>
        <p:spPr>
          <a:xfrm>
            <a:off x="2846295" y="464322"/>
            <a:ext cx="8463742" cy="945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E2727"/>
              </a:buClr>
              <a:buSzPts val="2800"/>
              <a:buFont typeface="Montserrat ExtraBold"/>
              <a:buNone/>
            </a:pPr>
            <a:r>
              <a:rPr lang="en-US" dirty="0"/>
              <a:t>5. THIẾT KẾ GIAO DIỆN (ADMIN)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06" y="1290918"/>
            <a:ext cx="10985317" cy="468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578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41" y="903405"/>
            <a:ext cx="11093062" cy="508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219483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05" y="910342"/>
            <a:ext cx="11038937" cy="506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433482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35" y="917613"/>
            <a:ext cx="11050269" cy="507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662140"/>
      </p:ext>
    </p:extLst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12" y="911863"/>
            <a:ext cx="11076486" cy="507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755370"/>
      </p:ext>
    </p:extLst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82" y="880402"/>
            <a:ext cx="11136533" cy="511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7075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47" y="908988"/>
            <a:ext cx="11109977" cy="509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149343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1bac9ab7f9_1_682"/>
          <p:cNvSpPr txBox="1">
            <a:spLocks noGrp="1"/>
          </p:cNvSpPr>
          <p:nvPr>
            <p:ph type="title"/>
          </p:nvPr>
        </p:nvSpPr>
        <p:spPr>
          <a:xfrm rot="5400000">
            <a:off x="-576721" y="2444730"/>
            <a:ext cx="5085300" cy="18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6000"/>
              <a:buFont typeface="Montserrat Black"/>
              <a:buNone/>
            </a:pPr>
            <a:r>
              <a:rPr lang="en-US" dirty="0"/>
              <a:t> NỘI DUNG</a:t>
            </a:r>
            <a:endParaRPr dirty="0"/>
          </a:p>
        </p:txBody>
      </p:sp>
      <p:sp>
        <p:nvSpPr>
          <p:cNvPr id="166" name="Google Shape;166;g11bac9ab7f9_1_682"/>
          <p:cNvSpPr txBox="1">
            <a:spLocks noGrp="1"/>
          </p:cNvSpPr>
          <p:nvPr>
            <p:ph type="body" idx="1"/>
          </p:nvPr>
        </p:nvSpPr>
        <p:spPr>
          <a:xfrm>
            <a:off x="2888579" y="824730"/>
            <a:ext cx="9767400" cy="50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3528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100000"/>
              <a:buAutoNum type="arabicPeriod"/>
            </a:pPr>
            <a:r>
              <a:rPr lang="en-US" sz="2400" dirty="0" err="1">
                <a:solidFill>
                  <a:srgbClr val="333333"/>
                </a:solidFill>
              </a:rPr>
              <a:t>Tổng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quan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dự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án</a:t>
            </a:r>
            <a:endParaRPr sz="2400" dirty="0">
              <a:solidFill>
                <a:srgbClr val="333333"/>
              </a:solidFill>
            </a:endParaRPr>
          </a:p>
          <a:p>
            <a:pPr marL="457200" lvl="0" indent="-33528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100000"/>
              <a:buAutoNum type="arabicPeriod"/>
            </a:pPr>
            <a:r>
              <a:rPr lang="en-US" sz="2400" dirty="0" err="1">
                <a:solidFill>
                  <a:srgbClr val="333333"/>
                </a:solidFill>
              </a:rPr>
              <a:t>Các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công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nghệ</a:t>
            </a:r>
            <a:r>
              <a:rPr lang="en-US" sz="2400" dirty="0">
                <a:solidFill>
                  <a:srgbClr val="333333"/>
                </a:solidFill>
              </a:rPr>
              <a:t>, </a:t>
            </a:r>
            <a:r>
              <a:rPr lang="en-US" sz="2400" dirty="0" err="1">
                <a:solidFill>
                  <a:srgbClr val="333333"/>
                </a:solidFill>
              </a:rPr>
              <a:t>công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cụ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sử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dụng</a:t>
            </a:r>
            <a:endParaRPr sz="2400" dirty="0">
              <a:solidFill>
                <a:srgbClr val="333333"/>
              </a:solidFill>
            </a:endParaRPr>
          </a:p>
          <a:p>
            <a:pPr marL="457200" lvl="0" indent="-33528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100000"/>
              <a:buAutoNum type="arabicPeriod"/>
            </a:pPr>
            <a:r>
              <a:rPr lang="en-US" sz="2400" dirty="0" err="1">
                <a:solidFill>
                  <a:srgbClr val="333333"/>
                </a:solidFill>
              </a:rPr>
              <a:t>Thiết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kế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giao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diện</a:t>
            </a:r>
            <a:endParaRPr sz="2400" dirty="0">
              <a:solidFill>
                <a:srgbClr val="333333"/>
              </a:solidFill>
            </a:endParaRPr>
          </a:p>
          <a:p>
            <a:pPr marL="457200" lvl="0" indent="-33528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100000"/>
              <a:buAutoNum type="arabicPeriod"/>
            </a:pPr>
            <a:r>
              <a:rPr lang="en-US" sz="2400" dirty="0" err="1">
                <a:solidFill>
                  <a:srgbClr val="333333"/>
                </a:solidFill>
              </a:rPr>
              <a:t>Kết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quả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đạt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được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và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hướng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phát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triển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trong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tương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lai</a:t>
            </a:r>
            <a:endParaRPr sz="2400" dirty="0">
              <a:solidFill>
                <a:srgbClr val="333333"/>
              </a:solidFill>
            </a:endParaRPr>
          </a:p>
          <a:p>
            <a:pPr marL="457200" lvl="0" indent="-33528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100000"/>
              <a:buAutoNum type="arabicPeriod"/>
            </a:pPr>
            <a:r>
              <a:rPr lang="en-US" sz="2400" dirty="0" err="1">
                <a:solidFill>
                  <a:srgbClr val="333333"/>
                </a:solidFill>
              </a:rPr>
              <a:t>Hạn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chế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của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của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đề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tài</a:t>
            </a:r>
            <a:endParaRPr sz="2400" dirty="0">
              <a:solidFill>
                <a:srgbClr val="333333"/>
              </a:solidFill>
            </a:endParaRPr>
          </a:p>
          <a:p>
            <a:pPr marL="457200" lvl="0" indent="-33528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100000"/>
              <a:buAutoNum type="arabicPeriod"/>
            </a:pPr>
            <a:r>
              <a:rPr lang="en-US" sz="2400" dirty="0">
                <a:solidFill>
                  <a:srgbClr val="333333"/>
                </a:solidFill>
              </a:rPr>
              <a:t>Demo </a:t>
            </a:r>
            <a:r>
              <a:rPr lang="en-US" sz="2400" dirty="0" err="1">
                <a:solidFill>
                  <a:srgbClr val="333333"/>
                </a:solidFill>
              </a:rPr>
              <a:t>ứng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en-US" sz="2400" dirty="0" err="1">
                <a:solidFill>
                  <a:srgbClr val="333333"/>
                </a:solidFill>
              </a:rPr>
              <a:t>dụng</a:t>
            </a:r>
            <a:endParaRPr sz="2400" dirty="0">
              <a:solidFill>
                <a:srgbClr val="333333"/>
              </a:solidFill>
            </a:endParaRPr>
          </a:p>
          <a:p>
            <a:pPr marL="762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100000"/>
              <a:buNone/>
            </a:pPr>
            <a:endParaRPr sz="2400" dirty="0">
              <a:solidFill>
                <a:srgbClr val="333333"/>
              </a:solidFill>
            </a:endParaRPr>
          </a:p>
        </p:txBody>
      </p:sp>
      <p:pic>
        <p:nvPicPr>
          <p:cNvPr id="168" name="Google Shape;168;g11bac9ab7f9_1_6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863816" y="5111676"/>
            <a:ext cx="3515280" cy="3492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653" y="4465264"/>
            <a:ext cx="1905000" cy="1800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750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750"/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750"/>
                                        <p:tgtEl>
                                          <p:spTgt spid="1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750"/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750"/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ccb1940624_0_17"/>
          <p:cNvSpPr txBox="1">
            <a:spLocks noGrp="1"/>
          </p:cNvSpPr>
          <p:nvPr>
            <p:ph type="title"/>
          </p:nvPr>
        </p:nvSpPr>
        <p:spPr>
          <a:xfrm>
            <a:off x="838199" y="509145"/>
            <a:ext cx="9323895" cy="9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E2727"/>
              </a:buClr>
              <a:buSzPts val="2800"/>
              <a:buFont typeface="Montserrat ExtraBold"/>
              <a:buNone/>
            </a:pPr>
            <a:r>
              <a:rPr lang="en-US" dirty="0"/>
              <a:t>6. KẾT QUẢ ĐẠT ĐƯỢC VÀ HƯỚNG PHÁT TRIỂN </a:t>
            </a:r>
            <a:endParaRPr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0BA11AAA-8252-E3FC-6E0C-A41E49070CE7}"/>
              </a:ext>
            </a:extLst>
          </p:cNvPr>
          <p:cNvGrpSpPr/>
          <p:nvPr/>
        </p:nvGrpSpPr>
        <p:grpSpPr>
          <a:xfrm>
            <a:off x="1242114" y="1672971"/>
            <a:ext cx="10692220" cy="2026837"/>
            <a:chOff x="902749" y="1640264"/>
            <a:chExt cx="10692220" cy="202683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E8668651-CCAF-A3B1-521D-A7C30A7694B5}"/>
                </a:ext>
              </a:extLst>
            </p:cNvPr>
            <p:cNvSpPr txBox="1"/>
            <p:nvPr/>
          </p:nvSpPr>
          <p:spPr>
            <a:xfrm>
              <a:off x="902750" y="1640264"/>
              <a:ext cx="106922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Montserrat" panose="00000500000000000000" pitchFamily="2" charset="0"/>
                </a:rPr>
                <a:t>Kết</a:t>
              </a:r>
              <a:r>
                <a:rPr lang="en-US" sz="2000" b="1" dirty="0">
                  <a:latin typeface="Montserrat" panose="00000500000000000000" pitchFamily="2" charset="0"/>
                </a:rPr>
                <a:t> </a:t>
              </a:r>
              <a:r>
                <a:rPr lang="en-US" sz="2000" b="1" dirty="0" err="1">
                  <a:latin typeface="Montserrat" panose="00000500000000000000" pitchFamily="2" charset="0"/>
                </a:rPr>
                <a:t>quả</a:t>
              </a:r>
              <a:r>
                <a:rPr lang="en-US" sz="2000" b="1" dirty="0">
                  <a:latin typeface="Montserrat" panose="00000500000000000000" pitchFamily="2" charset="0"/>
                </a:rPr>
                <a:t> </a:t>
              </a:r>
              <a:r>
                <a:rPr lang="en-US" sz="2000" b="1" dirty="0" err="1">
                  <a:latin typeface="Montserrat" panose="00000500000000000000" pitchFamily="2" charset="0"/>
                </a:rPr>
                <a:t>đạt</a:t>
              </a:r>
              <a:r>
                <a:rPr lang="en-US" sz="2000" b="1" dirty="0">
                  <a:latin typeface="Montserrat" panose="00000500000000000000" pitchFamily="2" charset="0"/>
                </a:rPr>
                <a:t> </a:t>
              </a:r>
              <a:r>
                <a:rPr lang="en-US" sz="2000" b="1" dirty="0" err="1">
                  <a:latin typeface="Montserrat" panose="00000500000000000000" pitchFamily="2" charset="0"/>
                </a:rPr>
                <a:t>được</a:t>
              </a:r>
              <a:r>
                <a:rPr lang="en-US" sz="2000" b="1" dirty="0">
                  <a:latin typeface="Montserrat" panose="00000500000000000000" pitchFamily="2" charset="0"/>
                </a:rPr>
                <a:t>:</a:t>
              </a:r>
            </a:p>
            <a:p>
              <a:endParaRPr lang="en-US" sz="2000" b="1" dirty="0">
                <a:latin typeface="Montserrat" panose="00000500000000000000" pitchFamily="2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89009880-235B-8E22-B818-C1893FBD7FF0}"/>
                </a:ext>
              </a:extLst>
            </p:cNvPr>
            <p:cNvSpPr txBox="1"/>
            <p:nvPr/>
          </p:nvSpPr>
          <p:spPr>
            <a:xfrm>
              <a:off x="902749" y="1994207"/>
              <a:ext cx="10692219" cy="1672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sz="1800" dirty="0">
                  <a:latin typeface="Montserrat" panose="00000500000000000000" pitchFamily="2" charset="0"/>
                </a:rPr>
                <a:t>Hoàn </a:t>
              </a:r>
              <a:r>
                <a:rPr lang="en-US" sz="1800" dirty="0" err="1">
                  <a:latin typeface="Montserrat" panose="00000500000000000000" pitchFamily="2" charset="0"/>
                </a:rPr>
                <a:t>thành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được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dự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án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đã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giao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với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các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chức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năng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cơ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bản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theo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đúng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kế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hoạch</a:t>
              </a:r>
              <a:r>
                <a:rPr lang="en-US" sz="1800" dirty="0">
                  <a:latin typeface="Montserrat" panose="00000500000000000000" pitchFamily="2" charset="0"/>
                </a:rPr>
                <a:t>.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sz="1800" dirty="0" err="1">
                  <a:latin typeface="Montserrat" panose="00000500000000000000" pitchFamily="2" charset="0"/>
                </a:rPr>
                <a:t>Chưa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chạy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dự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án</a:t>
              </a:r>
              <a:r>
                <a:rPr lang="en-US" sz="1800" dirty="0">
                  <a:latin typeface="Montserrat" panose="00000500000000000000" pitchFamily="2" charset="0"/>
                </a:rPr>
                <a:t> </a:t>
              </a:r>
              <a:r>
                <a:rPr lang="en-US" sz="1800" dirty="0" err="1">
                  <a:latin typeface="Montserrat" panose="00000500000000000000" pitchFamily="2" charset="0"/>
                </a:rPr>
                <a:t>lên</a:t>
              </a:r>
              <a:r>
                <a:rPr lang="en-US" sz="1800" dirty="0">
                  <a:latin typeface="Montserrat" panose="00000500000000000000" pitchFamily="2" charset="0"/>
                </a:rPr>
                <a:t> server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endParaRPr lang="en-US" sz="1800" dirty="0">
                <a:latin typeface="Montserrat" panose="00000500000000000000" pitchFamily="2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4A3AB460-B485-E6E7-126C-3D33F1245927}"/>
              </a:ext>
            </a:extLst>
          </p:cNvPr>
          <p:cNvGrpSpPr/>
          <p:nvPr/>
        </p:nvGrpSpPr>
        <p:grpSpPr>
          <a:xfrm>
            <a:off x="1242114" y="3429000"/>
            <a:ext cx="10692219" cy="2494915"/>
            <a:chOff x="921603" y="3897710"/>
            <a:chExt cx="10692219" cy="249491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96A849E7-9DDA-AC73-AA9F-485DBAA6ADF3}"/>
                </a:ext>
              </a:extLst>
            </p:cNvPr>
            <p:cNvSpPr txBox="1"/>
            <p:nvPr/>
          </p:nvSpPr>
          <p:spPr>
            <a:xfrm>
              <a:off x="921603" y="3897710"/>
              <a:ext cx="106922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Montserrat" panose="00000500000000000000" pitchFamily="2" charset="0"/>
                </a:rPr>
                <a:t>Định</a:t>
              </a:r>
              <a:r>
                <a:rPr lang="en-US" sz="2000" b="1" dirty="0">
                  <a:latin typeface="Montserrat" panose="00000500000000000000" pitchFamily="2" charset="0"/>
                </a:rPr>
                <a:t> </a:t>
              </a:r>
              <a:r>
                <a:rPr lang="en-US" sz="2000" b="1" dirty="0" err="1">
                  <a:latin typeface="Montserrat" panose="00000500000000000000" pitchFamily="2" charset="0"/>
                </a:rPr>
                <a:t>hướng</a:t>
              </a:r>
              <a:r>
                <a:rPr lang="en-US" sz="2000" b="1" dirty="0">
                  <a:latin typeface="Montserrat" panose="00000500000000000000" pitchFamily="2" charset="0"/>
                </a:rPr>
                <a:t> </a:t>
              </a:r>
              <a:r>
                <a:rPr lang="en-US" sz="2000" b="1" dirty="0" err="1">
                  <a:latin typeface="Montserrat" panose="00000500000000000000" pitchFamily="2" charset="0"/>
                </a:rPr>
                <a:t>phát</a:t>
              </a:r>
              <a:r>
                <a:rPr lang="en-US" sz="2000" b="1" dirty="0">
                  <a:latin typeface="Montserrat" panose="00000500000000000000" pitchFamily="2" charset="0"/>
                </a:rPr>
                <a:t> </a:t>
              </a:r>
              <a:r>
                <a:rPr lang="en-US" sz="2000" b="1" dirty="0" err="1">
                  <a:latin typeface="Montserrat" panose="00000500000000000000" pitchFamily="2" charset="0"/>
                </a:rPr>
                <a:t>triển</a:t>
              </a:r>
              <a:r>
                <a:rPr lang="en-US" sz="2000" b="1" dirty="0">
                  <a:latin typeface="Montserrat" panose="00000500000000000000" pitchFamily="2" charset="0"/>
                </a:rPr>
                <a:t>:</a:t>
              </a:r>
            </a:p>
            <a:p>
              <a:endParaRPr lang="en-US" sz="2000" b="1" dirty="0">
                <a:latin typeface="Montserrat" panose="00000500000000000000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E9E863BD-84C1-BD1B-A93F-7E126A54829E}"/>
                </a:ext>
              </a:extLst>
            </p:cNvPr>
            <p:cNvSpPr txBox="1"/>
            <p:nvPr/>
          </p:nvSpPr>
          <p:spPr>
            <a:xfrm>
              <a:off x="921603" y="4402978"/>
              <a:ext cx="10692219" cy="19896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Chạy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dự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án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lên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server</a:t>
              </a:r>
            </a:p>
            <a:p>
              <a:pPr marL="285750" indent="-285750"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sz="1600" b="0" i="0" dirty="0" err="1">
                  <a:solidFill>
                    <a:srgbClr val="0D0D0D"/>
                  </a:solidFill>
                  <a:effectLst/>
                  <a:highlight>
                    <a:srgbClr val="FFFFFF"/>
                  </a:highlight>
                  <a:latin typeface="Montserrat" panose="00000500000000000000" pitchFamily="2" charset="0"/>
                </a:rPr>
                <a:t>N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âng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cao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tính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năng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và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giao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diện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của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ứng</a:t>
              </a:r>
              <a:r>
                <a:rPr lang="en-US" sz="1600" dirty="0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 </a:t>
              </a:r>
              <a:r>
                <a:rPr lang="en-US" sz="1600" dirty="0" err="1">
                  <a:solidFill>
                    <a:srgbClr val="0D0D0D"/>
                  </a:solidFill>
                  <a:highlight>
                    <a:srgbClr val="FFFFFF"/>
                  </a:highlight>
                  <a:latin typeface="Montserrat" panose="00000500000000000000" pitchFamily="2" charset="0"/>
                </a:rPr>
                <a:t>dụng</a:t>
              </a:r>
              <a:endPara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endParaRPr>
            </a:p>
            <a:p>
              <a:pPr>
                <a:lnSpc>
                  <a:spcPct val="200000"/>
                </a:lnSpc>
              </a:pPr>
              <a:r>
                <a:rPr lang="vi-VN" sz="1600" dirty="0">
                  <a:latin typeface="Montserrat" panose="00000500000000000000" pitchFamily="2" charset="0"/>
                </a:rPr>
                <a:t/>
              </a:r>
              <a:br>
                <a:rPr lang="vi-VN" sz="1600" dirty="0">
                  <a:latin typeface="Montserrat" panose="00000500000000000000" pitchFamily="2" charset="0"/>
                </a:rPr>
              </a:br>
              <a:endParaRPr lang="en-US" sz="1600" dirty="0">
                <a:latin typeface="Montserrat" panose="0000050000000000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ccb1940624_0_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E2727"/>
              </a:buClr>
              <a:buSzPts val="2800"/>
              <a:buFont typeface="Montserrat ExtraBold"/>
              <a:buNone/>
            </a:pPr>
            <a:r>
              <a:rPr lang="en-US" dirty="0"/>
              <a:t>7. HẠN CHẾ CỦA ĐỀ TÀI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3AFA045-23FD-1C56-31C6-50B156FE2223}"/>
              </a:ext>
            </a:extLst>
          </p:cNvPr>
          <p:cNvSpPr txBox="1"/>
          <p:nvPr/>
        </p:nvSpPr>
        <p:spPr>
          <a:xfrm>
            <a:off x="1187556" y="1315365"/>
            <a:ext cx="105602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Đưa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các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tính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năng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nâng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cao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như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: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Giao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diện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chưa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bắt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mắt</a:t>
            </a:r>
            <a:endParaRPr lang="en-US" sz="1600" dirty="0">
              <a:solidFill>
                <a:srgbClr val="0D0D0D"/>
              </a:solidFill>
              <a:highlight>
                <a:srgbClr val="FFFFFF"/>
              </a:highlight>
              <a:latin typeface="Montserrat" panose="00000500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Chưa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có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tính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năng</a:t>
            </a:r>
            <a:r>
              <a:rPr lang="en-US" sz="16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powUp</a:t>
            </a:r>
            <a:r>
              <a:rPr lang="en-US" sz="16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, </a:t>
            </a:r>
            <a:r>
              <a:rPr lang="en-US" sz="16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giảm</a:t>
            </a:r>
            <a:r>
              <a:rPr lang="en-US" sz="16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giá</a:t>
            </a:r>
            <a:r>
              <a:rPr lang="en-US" sz="16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, </a:t>
            </a:r>
            <a:r>
              <a:rPr lang="en-US" sz="16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khuyến</a:t>
            </a:r>
            <a:r>
              <a:rPr lang="en-US" sz="16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mãi</a:t>
            </a:r>
            <a:r>
              <a:rPr lang="en-US" sz="16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voucher</a:t>
            </a:r>
            <a:endParaRPr lang="en-US" sz="1600" dirty="0">
              <a:solidFill>
                <a:srgbClr val="0D0D0D"/>
              </a:solidFill>
              <a:highlight>
                <a:srgbClr val="FFFFFF"/>
              </a:highlight>
              <a:latin typeface="Montserrat" panose="00000500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Đăng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ký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,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đăng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nhập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trên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các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nền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tảng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mạng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xã</a:t>
            </a:r>
            <a:r>
              <a:rPr lang="en-US" sz="16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16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hội</a:t>
            </a:r>
            <a:endParaRPr lang="en-US" sz="1600" dirty="0">
              <a:solidFill>
                <a:srgbClr val="0D0D0D"/>
              </a:solidFill>
              <a:highlight>
                <a:srgbClr val="FFFFFF"/>
              </a:highlight>
              <a:latin typeface="Montserrat" panose="00000500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vi-VN" sz="1600" dirty="0">
              <a:solidFill>
                <a:srgbClr val="0D0D0D"/>
              </a:solidFill>
              <a:highlight>
                <a:srgbClr val="FFFFFF"/>
              </a:highlight>
              <a:latin typeface="Montserrat" panose="00000500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190" y="4931149"/>
            <a:ext cx="142875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7786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" grpId="0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9"/>
          <p:cNvSpPr txBox="1">
            <a:spLocks noGrp="1"/>
          </p:cNvSpPr>
          <p:nvPr>
            <p:ph type="ctrTitle"/>
          </p:nvPr>
        </p:nvSpPr>
        <p:spPr>
          <a:xfrm>
            <a:off x="4278250" y="2114871"/>
            <a:ext cx="9144000" cy="1464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Black"/>
              <a:buNone/>
            </a:pPr>
            <a:r>
              <a:rPr lang="en-US" dirty="0">
                <a:solidFill>
                  <a:srgbClr val="FF0000"/>
                </a:solidFill>
              </a:rPr>
              <a:t>KẾT THÚC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52" name="Google Shape;252;p19"/>
          <p:cNvSpPr txBox="1">
            <a:spLocks noGrp="1"/>
          </p:cNvSpPr>
          <p:nvPr>
            <p:ph type="subTitle" idx="1"/>
          </p:nvPr>
        </p:nvSpPr>
        <p:spPr>
          <a:xfrm>
            <a:off x="3193520" y="4734380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 dirty="0">
                <a:solidFill>
                  <a:srgbClr val="FF0000"/>
                </a:solidFill>
              </a:rPr>
              <a:t>HỌC VIỆN ĐÀO TẠO LẬP TRÌNH CHẤT LƯỢNG NHẬT BẢN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3" name="Google Shape;251;p19">
            <a:extLst>
              <a:ext uri="{FF2B5EF4-FFF2-40B4-BE49-F238E27FC236}">
                <a16:creationId xmlns:a16="http://schemas.microsoft.com/office/drawing/2014/main" xmlns="" id="{20C7D954-D6BB-9656-1C32-E7C62031DDC8}"/>
              </a:ext>
            </a:extLst>
          </p:cNvPr>
          <p:cNvSpPr txBox="1">
            <a:spLocks/>
          </p:cNvSpPr>
          <p:nvPr/>
        </p:nvSpPr>
        <p:spPr>
          <a:xfrm>
            <a:off x="598524" y="650571"/>
            <a:ext cx="12288146" cy="14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Black"/>
              <a:buNone/>
              <a:defRPr sz="36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dirty="0">
                <a:solidFill>
                  <a:srgbClr val="FF0000"/>
                </a:solidFill>
              </a:rPr>
              <a:t>CẢM ƠN MỌI NGƯỜI ĐÃ LẮNG NGHE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E2727"/>
              </a:buClr>
              <a:buSzPts val="2800"/>
              <a:buFont typeface="Montserrat ExtraBold"/>
              <a:buNone/>
            </a:pPr>
            <a:r>
              <a:rPr lang="en-US" dirty="0"/>
              <a:t>1. TỔNG QUAN DỰ ÁN</a:t>
            </a:r>
            <a:endParaRPr dirty="0"/>
          </a:p>
        </p:txBody>
      </p:sp>
      <p:sp>
        <p:nvSpPr>
          <p:cNvPr id="174" name="Google Shape;174;p1"/>
          <p:cNvSpPr txBox="1"/>
          <p:nvPr/>
        </p:nvSpPr>
        <p:spPr>
          <a:xfrm>
            <a:off x="705614" y="1185964"/>
            <a:ext cx="11071606" cy="5162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Dự án là một nền tảng trực tuyến cung cấp các </a:t>
            </a:r>
            <a:r>
              <a:rPr lang="en-US" sz="24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sản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phẩm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liên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quan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đến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quần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áo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nam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: Vest ,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áo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sơ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mi ,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áo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Polo ,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áo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ba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lỗ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,….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v.v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…..</a:t>
            </a:r>
            <a:endParaRPr lang="en-US" sz="2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Montserrat" panose="00000500000000000000" pitchFamily="2" charset="0"/>
            </a:endParaRP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G</a:t>
            </a:r>
            <a:r>
              <a:rPr lang="vi-VN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iúp người d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ù</a:t>
            </a:r>
            <a:r>
              <a:rPr lang="vi-VN" sz="2400" b="0" i="0" dirty="0" smtClean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ng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mua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hàng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trực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tuyến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mà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không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cần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ra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ngoài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.</a:t>
            </a:r>
            <a:endParaRPr lang="en-US" sz="2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Montserrat" panose="00000500000000000000" pitchFamily="2" charset="0"/>
            </a:endParaRP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T</a:t>
            </a:r>
            <a:r>
              <a:rPr lang="vi-VN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ìm kiếm </a:t>
            </a:r>
            <a:r>
              <a:rPr lang="en-US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sản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phẩm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phù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hợp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với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nhu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cầu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của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người</a:t>
            </a:r>
            <a:r>
              <a:rPr lang="en-US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dùng</a:t>
            </a:r>
            <a:r>
              <a:rPr lang="vi-VN" sz="24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.</a:t>
            </a:r>
            <a:endParaRPr lang="en-US" sz="2400" dirty="0">
              <a:solidFill>
                <a:srgbClr val="0D0D0D"/>
              </a:solidFill>
              <a:highlight>
                <a:srgbClr val="FFFFFF"/>
              </a:highlight>
              <a:latin typeface="Montserrat" panose="00000500000000000000" pitchFamily="2" charset="0"/>
            </a:endParaRPr>
          </a:p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Tạo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ra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trang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admin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quản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lý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doanh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thu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và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sản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dirty="0" err="1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phẩm</a:t>
            </a:r>
            <a:r>
              <a:rPr lang="en-US" sz="2400" dirty="0" smtClean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.</a:t>
            </a:r>
            <a:endParaRPr lang="en-US" sz="2400" dirty="0">
              <a:solidFill>
                <a:srgbClr val="0D0D0D"/>
              </a:solidFill>
              <a:highlight>
                <a:srgbClr val="FFFFFF"/>
              </a:highlight>
              <a:latin typeface="Montserrat" panose="00000500000000000000" pitchFamily="2" charset="0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Montserrat" panose="00000500000000000000" pitchFamily="2" charset="0"/>
              </a:rPr>
              <a:t>M</a:t>
            </a:r>
            <a:r>
              <a:rPr lang="en-US" sz="2400" b="1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ục</a:t>
            </a:r>
            <a:r>
              <a:rPr lang="en-US" sz="2400" b="1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tiêu</a:t>
            </a:r>
            <a:r>
              <a:rPr lang="en-US" sz="2400" b="1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của</a:t>
            </a:r>
            <a:r>
              <a:rPr lang="en-US" sz="2400" b="1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dự</a:t>
            </a:r>
            <a:r>
              <a:rPr lang="en-US" sz="2400" b="1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 </a:t>
            </a:r>
            <a:r>
              <a:rPr lang="en-US" sz="2400" b="1" dirty="0" err="1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án</a:t>
            </a:r>
            <a:r>
              <a:rPr lang="en-US" sz="2400" dirty="0">
                <a:solidFill>
                  <a:srgbClr val="0D0D0D"/>
                </a:solidFill>
                <a:highlight>
                  <a:srgbClr val="FFFFFF"/>
                </a:highlight>
                <a:latin typeface="Montserrat" panose="00000500000000000000" pitchFamily="2" charset="0"/>
              </a:rPr>
              <a:t>:</a:t>
            </a:r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vi-VN" sz="2400" dirty="0" smtClean="0"/>
              <a:t>Thiết </a:t>
            </a:r>
            <a:r>
              <a:rPr lang="vi-VN" sz="2400" dirty="0"/>
              <a:t>kế giao diện người dùng (UI) thân thiện, dễ sử dụng</a:t>
            </a:r>
            <a:r>
              <a:rPr lang="vi-VN" sz="2400" dirty="0" smtClean="0"/>
              <a:t>.</a:t>
            </a:r>
            <a:endParaRPr lang="en-US" sz="2400" dirty="0" smtClean="0"/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vi-VN" sz="2400" dirty="0"/>
              <a:t>Xây dựng hệ thống quản lý sản phẩm và đơn hàng hiệu quả.</a:t>
            </a:r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vi-VN" sz="2400" dirty="0"/>
              <a:t>Triển khai các tính năng bổ sung như tìm kiếm, giỏ hàng, thanh toán, v.v.</a:t>
            </a:r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endParaRPr lang="vi-VN" sz="24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Montserrat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0"/>
      <p:bldP spid="17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cca9f35dc4_0_6"/>
          <p:cNvSpPr txBox="1">
            <a:spLocks noGrp="1"/>
          </p:cNvSpPr>
          <p:nvPr>
            <p:ph type="title"/>
          </p:nvPr>
        </p:nvSpPr>
        <p:spPr>
          <a:xfrm>
            <a:off x="1615950" y="529547"/>
            <a:ext cx="9090900" cy="9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E2727"/>
              </a:buClr>
              <a:buSzPts val="2800"/>
              <a:buFont typeface="Montserrat ExtraBold"/>
              <a:buNone/>
            </a:pPr>
            <a:r>
              <a:rPr lang="en-US" dirty="0"/>
              <a:t>2. CÁC CÔNG NGHỆ SỬ DỤNG TRONG ĐỀ TÀI</a:t>
            </a:r>
            <a:endParaRPr dirty="0"/>
          </a:p>
        </p:txBody>
      </p:sp>
      <p:sp>
        <p:nvSpPr>
          <p:cNvPr id="180" name="Google Shape;180;g2cca9f35dc4_0_6"/>
          <p:cNvSpPr txBox="1"/>
          <p:nvPr/>
        </p:nvSpPr>
        <p:spPr>
          <a:xfrm>
            <a:off x="838200" y="1454750"/>
            <a:ext cx="10646400" cy="4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LANGUAGE: 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en-US" sz="28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JavaScript,HTML,CSS</a:t>
            </a:r>
            <a:endParaRPr lang="en-US" sz="2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LIBRARY</a:t>
            </a:r>
            <a:endParaRPr sz="28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just">
              <a:lnSpc>
                <a:spcPct val="150000"/>
              </a:lnSpc>
            </a:pPr>
            <a:r>
              <a:rPr lang="en-US" sz="28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en-US" sz="2800" dirty="0">
                <a:hlinkClick r:id="rId3"/>
              </a:rPr>
              <a:t>Font Awesome</a:t>
            </a:r>
            <a:endParaRPr sz="2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242" y="3055003"/>
            <a:ext cx="4235263" cy="22879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/>
      <p:bldP spid="18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cca9f35dc4_0_11"/>
          <p:cNvSpPr txBox="1">
            <a:spLocks noGrp="1"/>
          </p:cNvSpPr>
          <p:nvPr>
            <p:ph type="title"/>
          </p:nvPr>
        </p:nvSpPr>
        <p:spPr>
          <a:xfrm>
            <a:off x="838200" y="509150"/>
            <a:ext cx="9090900" cy="9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E2727"/>
              </a:buClr>
              <a:buSzPts val="2800"/>
              <a:buFont typeface="Montserrat ExtraBold"/>
              <a:buNone/>
            </a:pPr>
            <a:r>
              <a:rPr lang="en-US" dirty="0"/>
              <a:t>3. CÁC IDE SỬ DỤNG TRONG ĐỀ TÀI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CB727EC8-49BF-40C6-0E16-024EEE7C15E1}"/>
              </a:ext>
            </a:extLst>
          </p:cNvPr>
          <p:cNvGrpSpPr/>
          <p:nvPr/>
        </p:nvGrpSpPr>
        <p:grpSpPr>
          <a:xfrm>
            <a:off x="3015197" y="1300710"/>
            <a:ext cx="6615662" cy="4256580"/>
            <a:chOff x="1365506" y="1514145"/>
            <a:chExt cx="6615662" cy="4256580"/>
          </a:xfrm>
        </p:grpSpPr>
        <p:pic>
          <p:nvPicPr>
            <p:cNvPr id="187" name="Google Shape;187;g2cca9f35dc4_0_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65506" y="1660700"/>
              <a:ext cx="2964125" cy="1482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9" name="Google Shape;189;g2cca9f35dc4_0_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19694" y="1514145"/>
              <a:ext cx="3161474" cy="17751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0" name="Google Shape;190;g2cca9f35dc4_0_1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414231" y="3865725"/>
              <a:ext cx="5715000" cy="1905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ccb1940624_0_6"/>
          <p:cNvSpPr txBox="1">
            <a:spLocks noGrp="1"/>
          </p:cNvSpPr>
          <p:nvPr>
            <p:ph type="title"/>
          </p:nvPr>
        </p:nvSpPr>
        <p:spPr>
          <a:xfrm>
            <a:off x="2328432" y="417603"/>
            <a:ext cx="8463742" cy="945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E2727"/>
              </a:buClr>
              <a:buSzPts val="2800"/>
              <a:buFont typeface="Montserrat ExtraBold"/>
              <a:buNone/>
            </a:pPr>
            <a:r>
              <a:rPr lang="en-US" dirty="0"/>
              <a:t>4. THIẾT KẾ GIAO DIỆN (NGƯỜI DÙNG)</a:t>
            </a:r>
            <a:endParaRPr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46" y="1363191"/>
            <a:ext cx="11058727" cy="46073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41" y="956179"/>
            <a:ext cx="11097291" cy="502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624615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929285"/>
            <a:ext cx="11042319" cy="505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607996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12" y="902052"/>
            <a:ext cx="11101013" cy="5050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002894"/>
      </p:ext>
    </p:extLst>
  </p:cSld>
  <p:clrMapOvr>
    <a:masterClrMapping/>
  </p:clrMapOvr>
  <p:transition spd="slow">
    <p:fade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4585</TotalTime>
  <Words>366</Words>
  <Application>Microsoft Office PowerPoint</Application>
  <PresentationFormat>Widescreen</PresentationFormat>
  <Paragraphs>47</Paragraphs>
  <Slides>22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Montserrat</vt:lpstr>
      <vt:lpstr>Calibri</vt:lpstr>
      <vt:lpstr>Garamond</vt:lpstr>
      <vt:lpstr>Montserrat ExtraBold</vt:lpstr>
      <vt:lpstr>Arial</vt:lpstr>
      <vt:lpstr>Montserrat Medium</vt:lpstr>
      <vt:lpstr>Wingdings</vt:lpstr>
      <vt:lpstr>Montserrat Black</vt:lpstr>
      <vt:lpstr>Courier New</vt:lpstr>
      <vt:lpstr>Organic</vt:lpstr>
      <vt:lpstr>WEBSITE BÁN QUẦN ÁO CAO CẤP DÀNH CHO NAM</vt:lpstr>
      <vt:lpstr> NỘI DUNG</vt:lpstr>
      <vt:lpstr>1. TỔNG QUAN DỰ ÁN</vt:lpstr>
      <vt:lpstr>2. CÁC CÔNG NGHỆ SỬ DỤNG TRONG ĐỀ TÀI</vt:lpstr>
      <vt:lpstr>3. CÁC IDE SỬ DỤNG TRONG ĐỀ TÀI</vt:lpstr>
      <vt:lpstr>4. THIẾT KẾ GIAO DIỆN (NGƯỜI DÙNG)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5. THIẾT KẾ GIAO DIỆN (ADMIN)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6. KẾT QUẢ ĐẠT ĐƯỢC VÀ HƯỚNG PHÁT TRIỂN </vt:lpstr>
      <vt:lpstr>7. HẠN CHẾ CỦA ĐỀ TÀI</vt:lpstr>
      <vt:lpstr>KẾT THÚC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ỨNG DỤNG CV</dc:title>
  <dc:creator>QuangND</dc:creator>
  <cp:lastModifiedBy>Microsoft account</cp:lastModifiedBy>
  <cp:revision>34</cp:revision>
  <dcterms:modified xsi:type="dcterms:W3CDTF">2024-07-30T15:16:50Z</dcterms:modified>
</cp:coreProperties>
</file>